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</p:sldIdLst>
  <p:sldSz cx="9144000" cy="5715000" type="screen16x10"/>
  <p:notesSz cx="5715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51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Short simple and memorable elevator pitch. - 3 Keywords or phrases. - No expert jargon. KISS! (keep it simple/stupid)Make sure that the 5-7 tagline does a good job explaining what your company does. (This can be different than your SEO/promotional tagline).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brief about your team and their achievements. No need to mention advisors or other Board Members in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brief about your team and their achievements. No need to mention advisors or other Board Members in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money?3 Budgets: Small, Medium, Large.What will you do with the Capital?New Hires (Product).Mktg &amp; Sales (Customers/$$$).Ops &amp; Infrastructure (Scale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Bigger is Better. - Top down = someone else reported it. - Bottom up= calculate users/usage/rev$  - Avg txn = $X  - Y customers in your market   - Avg customer buys Z times per year.   - Market Size = $X * Y * Z annually = a big friggin' #  - Market growing @ 100+% per year.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9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9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kcisa.org.uk/Research--Policy/Statistics/International-student-statistics-UK-higher-education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beta.companieshouse.gov.uk/company/10175799/filing-his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89" y="2452398"/>
            <a:ext cx="2012046" cy="80607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489" y="1125902"/>
            <a:ext cx="1853021" cy="132658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455" y="3100210"/>
            <a:ext cx="3664760" cy="910087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3852258" y="2659167"/>
            <a:ext cx="1598509" cy="396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UKSofusion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3250978" y="3262332"/>
            <a:ext cx="3251222" cy="292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9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连接中国留英学生和英国商家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8" y="715145"/>
            <a:ext cx="3011249" cy="120669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67" y="2169350"/>
            <a:ext cx="2198533" cy="237101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941" y="2105001"/>
            <a:ext cx="2095148" cy="243527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923" y="2105001"/>
            <a:ext cx="2083662" cy="281318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443" y="0"/>
            <a:ext cx="2282557" cy="5715000"/>
          </a:xfrm>
          <a:prstGeom prst="rect">
            <a:avLst/>
          </a:prstGeom>
        </p:spPr>
      </p:pic>
      <p:sp>
        <p:nvSpPr>
          <p:cNvPr id="8" name="Object 7"/>
          <p:cNvSpPr txBox="1"/>
          <p:nvPr/>
        </p:nvSpPr>
        <p:spPr>
          <a:xfrm>
            <a:off x="534267" y="921918"/>
            <a:ext cx="2597711" cy="396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111111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商业模式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741035" y="3966009"/>
            <a:ext cx="1784995" cy="3675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对商家收取广告/宣传费用（盈利占比30%）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2732710" y="3965920"/>
            <a:ext cx="1681611" cy="3675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与合作KOL分享利润（占比40%）</a:t>
            </a:r>
            <a:endParaRPr lang="en-US" dirty="0"/>
          </a:p>
        </p:txBody>
      </p:sp>
      <p:sp>
        <p:nvSpPr>
          <p:cNvPr id="11" name="Object 10"/>
          <p:cNvSpPr txBox="1"/>
          <p:nvPr/>
        </p:nvSpPr>
        <p:spPr>
          <a:xfrm>
            <a:off x="4623692" y="3976239"/>
            <a:ext cx="1670124" cy="7351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其他收入，例如活动佣金，奢侈品鉴定费和快递相关（如:保险）费用（占比30%）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9" y="705004"/>
            <a:ext cx="3773529" cy="75070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" y="1101220"/>
            <a:ext cx="1675957" cy="165855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50" y="2227321"/>
            <a:ext cx="1436073" cy="126026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0" y="3156165"/>
            <a:ext cx="1379894" cy="12239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6" y="4074689"/>
            <a:ext cx="1592227" cy="137819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264" y="2553003"/>
            <a:ext cx="6180087" cy="727011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0264" y="1645965"/>
            <a:ext cx="6334176" cy="9070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0264" y="3487590"/>
            <a:ext cx="6162946" cy="71318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264" y="4433484"/>
            <a:ext cx="3101531" cy="66051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0264" y="1850041"/>
            <a:ext cx="2046149" cy="827341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0264" y="2840271"/>
            <a:ext cx="1385996" cy="793955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0264" y="3772972"/>
            <a:ext cx="1343997" cy="66051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0264" y="4680278"/>
            <a:ext cx="1907944" cy="66051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7519" y="43147"/>
            <a:ext cx="1826481" cy="5671853"/>
          </a:xfrm>
          <a:prstGeom prst="rect">
            <a:avLst/>
          </a:prstGeom>
        </p:spPr>
      </p:pic>
      <p:sp>
        <p:nvSpPr>
          <p:cNvPr id="17" name="Object 16"/>
          <p:cNvSpPr txBox="1"/>
          <p:nvPr/>
        </p:nvSpPr>
        <p:spPr>
          <a:xfrm>
            <a:off x="407908" y="911777"/>
            <a:ext cx="3359991" cy="396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111111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竞争优势</a:t>
            </a:r>
            <a:endParaRPr lang="en-US" dirty="0"/>
          </a:p>
        </p:txBody>
      </p:sp>
      <p:sp>
        <p:nvSpPr>
          <p:cNvPr id="18" name="Object 17"/>
          <p:cNvSpPr txBox="1"/>
          <p:nvPr/>
        </p:nvSpPr>
        <p:spPr>
          <a:xfrm>
            <a:off x="1637033" y="2759770"/>
            <a:ext cx="5766549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优质用户可以透过分享内容从平台上赚钱/提升知名度。</a:t>
            </a:r>
            <a:endParaRPr lang="en-US" dirty="0"/>
          </a:p>
        </p:txBody>
      </p:sp>
      <p:sp>
        <p:nvSpPr>
          <p:cNvPr id="19" name="Object 18"/>
          <p:cNvSpPr txBox="1"/>
          <p:nvPr/>
        </p:nvSpPr>
        <p:spPr>
          <a:xfrm>
            <a:off x="1637033" y="1852732"/>
            <a:ext cx="5920638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适合中国留学生的用户界面/功能，操作方便。</a:t>
            </a:r>
            <a:endParaRPr lang="en-US" dirty="0"/>
          </a:p>
        </p:txBody>
      </p:sp>
      <p:sp>
        <p:nvSpPr>
          <p:cNvPr id="20" name="Object 19"/>
          <p:cNvSpPr txBox="1"/>
          <p:nvPr/>
        </p:nvSpPr>
        <p:spPr>
          <a:xfrm>
            <a:off x="1637033" y="3694357"/>
            <a:ext cx="5749408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内容方面更注重于海外市场推广。</a:t>
            </a:r>
            <a:endParaRPr lang="en-US" dirty="0"/>
          </a:p>
        </p:txBody>
      </p:sp>
      <p:sp>
        <p:nvSpPr>
          <p:cNvPr id="21" name="Object 20"/>
          <p:cNvSpPr txBox="1"/>
          <p:nvPr/>
        </p:nvSpPr>
        <p:spPr>
          <a:xfrm>
            <a:off x="1637033" y="4640251"/>
            <a:ext cx="2687993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依靠真实海外留学生的口碑。</a:t>
            </a:r>
            <a:endParaRPr lang="en-US" dirty="0"/>
          </a:p>
        </p:txBody>
      </p:sp>
      <p:sp>
        <p:nvSpPr>
          <p:cNvPr id="22" name="Object 21"/>
          <p:cNvSpPr txBox="1"/>
          <p:nvPr/>
        </p:nvSpPr>
        <p:spPr>
          <a:xfrm>
            <a:off x="1637033" y="2056808"/>
            <a:ext cx="1632611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i="1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与Amazon&amp;Gumtree相比</a:t>
            </a:r>
            <a:endParaRPr lang="en-US" dirty="0"/>
          </a:p>
        </p:txBody>
      </p:sp>
      <p:sp>
        <p:nvSpPr>
          <p:cNvPr id="23" name="Object 22"/>
          <p:cNvSpPr txBox="1"/>
          <p:nvPr/>
        </p:nvSpPr>
        <p:spPr>
          <a:xfrm>
            <a:off x="1637033" y="3047038"/>
            <a:ext cx="972459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与红领巾相比</a:t>
            </a:r>
            <a:endParaRPr lang="en-US" dirty="0"/>
          </a:p>
        </p:txBody>
      </p:sp>
      <p:sp>
        <p:nvSpPr>
          <p:cNvPr id="24" name="Object 23"/>
          <p:cNvSpPr txBox="1"/>
          <p:nvPr/>
        </p:nvSpPr>
        <p:spPr>
          <a:xfrm>
            <a:off x="1637033" y="3979738"/>
            <a:ext cx="930459" cy="246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与小红书相比</a:t>
            </a:r>
            <a:endParaRPr lang="en-US" dirty="0"/>
          </a:p>
        </p:txBody>
      </p:sp>
      <p:sp>
        <p:nvSpPr>
          <p:cNvPr id="25" name="Object 24"/>
          <p:cNvSpPr txBox="1"/>
          <p:nvPr/>
        </p:nvSpPr>
        <p:spPr>
          <a:xfrm>
            <a:off x="1637033" y="4887045"/>
            <a:ext cx="1494406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与红领巾&amp;小红书相比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9" y="669107"/>
            <a:ext cx="2670762" cy="73796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00" y="1203348"/>
            <a:ext cx="2128892" cy="9321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001" y="875785"/>
            <a:ext cx="2761583" cy="661411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49" y="2524372"/>
            <a:ext cx="1929841" cy="660423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21" y="1639323"/>
            <a:ext cx="1148446" cy="885049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2499" y="3187753"/>
            <a:ext cx="1430150" cy="874819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0811" y="1928656"/>
            <a:ext cx="835062" cy="76919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0155" y="1927043"/>
            <a:ext cx="921664" cy="91259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696" y="3070640"/>
            <a:ext cx="1230292" cy="991843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8988" y="2631345"/>
            <a:ext cx="959177" cy="72755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5932" y="2524372"/>
            <a:ext cx="907934" cy="844129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5224" y="2631345"/>
            <a:ext cx="885498" cy="729617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5898" y="3801150"/>
            <a:ext cx="931357" cy="801049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5757" y="1065323"/>
            <a:ext cx="725934" cy="725487"/>
          </a:xfrm>
          <a:prstGeom prst="rect">
            <a:avLst/>
          </a:prstGeom>
        </p:spPr>
      </p:pic>
      <p:sp>
        <p:nvSpPr>
          <p:cNvPr id="17" name="Object 16"/>
          <p:cNvSpPr txBox="1"/>
          <p:nvPr/>
        </p:nvSpPr>
        <p:spPr>
          <a:xfrm>
            <a:off x="666818" y="875880"/>
            <a:ext cx="2257225" cy="396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竞品分析</a:t>
            </a:r>
            <a:endParaRPr lang="en-US" dirty="0"/>
          </a:p>
        </p:txBody>
      </p:sp>
      <p:sp>
        <p:nvSpPr>
          <p:cNvPr id="18" name="Object 17"/>
          <p:cNvSpPr txBox="1"/>
          <p:nvPr/>
        </p:nvSpPr>
        <p:spPr>
          <a:xfrm>
            <a:off x="666369" y="1410120"/>
            <a:ext cx="1715355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基于海外中国用户</a:t>
            </a:r>
            <a:endParaRPr lang="en-US" dirty="0"/>
          </a:p>
        </p:txBody>
      </p:sp>
      <p:sp>
        <p:nvSpPr>
          <p:cNvPr id="19" name="Object 18"/>
          <p:cNvSpPr txBox="1"/>
          <p:nvPr/>
        </p:nvSpPr>
        <p:spPr>
          <a:xfrm>
            <a:off x="4211770" y="1082557"/>
            <a:ext cx="2348045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用户体验度﻿</a:t>
            </a:r>
            <a:endParaRPr lang="en-US" dirty="0"/>
          </a:p>
        </p:txBody>
      </p:sp>
      <p:sp>
        <p:nvSpPr>
          <p:cNvPr id="20" name="Object 19"/>
          <p:cNvSpPr txBox="1"/>
          <p:nvPr/>
        </p:nvSpPr>
        <p:spPr>
          <a:xfrm>
            <a:off x="6663917" y="2731139"/>
            <a:ext cx="1516304" cy="246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功能便利度</a:t>
            </a:r>
            <a:endParaRPr lang="en-US" dirty="0"/>
          </a:p>
        </p:txBody>
      </p:sp>
      <p:sp>
        <p:nvSpPr>
          <p:cNvPr id="21" name="Object 20"/>
          <p:cNvSpPr txBox="1"/>
          <p:nvPr/>
        </p:nvSpPr>
        <p:spPr>
          <a:xfrm>
            <a:off x="5414421" y="2340577"/>
            <a:ext cx="1148446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UKSofusion</a:t>
            </a:r>
            <a:endParaRPr lang="en-US" dirty="0"/>
          </a:p>
        </p:txBody>
      </p:sp>
      <p:sp>
        <p:nvSpPr>
          <p:cNvPr id="22" name="Object 21"/>
          <p:cNvSpPr txBox="1"/>
          <p:nvPr/>
        </p:nvSpPr>
        <p:spPr>
          <a:xfrm>
            <a:off x="4862499" y="3878777"/>
            <a:ext cx="1430150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亚马逊</a:t>
            </a:r>
            <a:endParaRPr lang="en-US" dirty="0"/>
          </a:p>
        </p:txBody>
      </p:sp>
      <p:sp>
        <p:nvSpPr>
          <p:cNvPr id="23" name="Object 22"/>
          <p:cNvSpPr txBox="1"/>
          <p:nvPr/>
        </p:nvSpPr>
        <p:spPr>
          <a:xfrm>
            <a:off x="3130811" y="2514053"/>
            <a:ext cx="835062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英国红领巾</a:t>
            </a:r>
            <a:endParaRPr lang="en-US" dirty="0"/>
          </a:p>
        </p:txBody>
      </p:sp>
      <p:sp>
        <p:nvSpPr>
          <p:cNvPr id="24" name="Object 23"/>
          <p:cNvSpPr txBox="1"/>
          <p:nvPr/>
        </p:nvSpPr>
        <p:spPr>
          <a:xfrm>
            <a:off x="4415757" y="2968334"/>
            <a:ext cx="545639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0</a:t>
            </a:r>
            <a:endParaRPr lang="en-US" dirty="0"/>
          </a:p>
        </p:txBody>
      </p:sp>
      <p:sp>
        <p:nvSpPr>
          <p:cNvPr id="25" name="Object 24"/>
          <p:cNvSpPr txBox="1"/>
          <p:nvPr/>
        </p:nvSpPr>
        <p:spPr>
          <a:xfrm>
            <a:off x="6162701" y="2977934"/>
            <a:ext cx="494396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+10</a:t>
            </a:r>
            <a:endParaRPr lang="en-US" dirty="0"/>
          </a:p>
        </p:txBody>
      </p:sp>
      <p:sp>
        <p:nvSpPr>
          <p:cNvPr id="26" name="Object 25"/>
          <p:cNvSpPr txBox="1"/>
          <p:nvPr/>
        </p:nvSpPr>
        <p:spPr>
          <a:xfrm>
            <a:off x="2451993" y="2970399"/>
            <a:ext cx="471960" cy="183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-10</a:t>
            </a:r>
            <a:endParaRPr lang="en-US" dirty="0"/>
          </a:p>
        </p:txBody>
      </p:sp>
      <p:sp>
        <p:nvSpPr>
          <p:cNvPr id="27" name="Object 26"/>
          <p:cNvSpPr txBox="1"/>
          <p:nvPr/>
        </p:nvSpPr>
        <p:spPr>
          <a:xfrm>
            <a:off x="4492667" y="4211637"/>
            <a:ext cx="517819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-10</a:t>
            </a:r>
            <a:endParaRPr lang="en-US" dirty="0"/>
          </a:p>
        </p:txBody>
      </p:sp>
      <p:sp>
        <p:nvSpPr>
          <p:cNvPr id="28" name="Object 27"/>
          <p:cNvSpPr txBox="1"/>
          <p:nvPr/>
        </p:nvSpPr>
        <p:spPr>
          <a:xfrm>
            <a:off x="4622526" y="1400248"/>
            <a:ext cx="312396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+10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87" y="651968"/>
            <a:ext cx="2677045" cy="926689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87" y="2489731"/>
            <a:ext cx="2157251" cy="210932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056" y="2364447"/>
            <a:ext cx="2095508" cy="23802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564" y="2549409"/>
            <a:ext cx="1991943" cy="204713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981" y="2489731"/>
            <a:ext cx="1529855" cy="1797563"/>
          </a:xfrm>
          <a:prstGeom prst="rect">
            <a:avLst/>
          </a:prstGeom>
        </p:spPr>
      </p:pic>
      <p:sp>
        <p:nvSpPr>
          <p:cNvPr id="8" name="Object 7"/>
          <p:cNvSpPr txBox="1"/>
          <p:nvPr/>
        </p:nvSpPr>
        <p:spPr>
          <a:xfrm>
            <a:off x="677856" y="858735"/>
            <a:ext cx="2263507" cy="396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进入市场策略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677856" y="3657114"/>
            <a:ext cx="1743713" cy="73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邀请对应网红/优质用户参加商家线下活动，试用合作商家产品后进行平台内容的推广。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2940825" y="3686460"/>
            <a:ext cx="1681970" cy="5513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对优质/种子用户的激励方案，例如免费或以高额度折扣购买商品</a:t>
            </a:r>
            <a:endParaRPr lang="en-US" dirty="0"/>
          </a:p>
        </p:txBody>
      </p:sp>
      <p:sp>
        <p:nvSpPr>
          <p:cNvPr id="11" name="Object 10"/>
          <p:cNvSpPr txBox="1"/>
          <p:nvPr/>
        </p:nvSpPr>
        <p:spPr>
          <a:xfrm>
            <a:off x="2940825" y="4354149"/>
            <a:ext cx="1681970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
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5036332" y="3654603"/>
            <a:ext cx="1578406" cy="73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任务式积分奖励模式，连续登入或对已购买的商品评论等任务获得可使用现金积分</a:t>
            </a:r>
            <a:endParaRPr lang="en-US" dirty="0"/>
          </a:p>
        </p:txBody>
      </p:sp>
      <p:sp>
        <p:nvSpPr>
          <p:cNvPr id="13" name="Object 12"/>
          <p:cNvSpPr txBox="1"/>
          <p:nvPr/>
        </p:nvSpPr>
        <p:spPr>
          <a:xfrm>
            <a:off x="7243749" y="3712936"/>
            <a:ext cx="1116318" cy="367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和全英学联CSSA进行合作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3" y="422224"/>
            <a:ext cx="2967813" cy="104542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61" y="1292014"/>
            <a:ext cx="1753496" cy="267372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861" y="1292014"/>
            <a:ext cx="1802316" cy="2665651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098" y="1292014"/>
            <a:ext cx="1728547" cy="266843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266" y="3759242"/>
            <a:ext cx="2184084" cy="194393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6670" y="3759242"/>
            <a:ext cx="2271494" cy="1914765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458" y="3759242"/>
            <a:ext cx="2161199" cy="1864061"/>
          </a:xfrm>
          <a:prstGeom prst="rect">
            <a:avLst/>
          </a:prstGeom>
        </p:spPr>
      </p:pic>
      <p:sp>
        <p:nvSpPr>
          <p:cNvPr id="11" name="Object 10"/>
          <p:cNvSpPr txBox="1"/>
          <p:nvPr/>
        </p:nvSpPr>
        <p:spPr>
          <a:xfrm>
            <a:off x="574472" y="628990"/>
            <a:ext cx="2554276" cy="396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团队介绍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1097137" y="3626871"/>
            <a:ext cx="1443342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商务拓展/营销策略</a:t>
            </a:r>
            <a:endParaRPr lang="en-US" dirty="0"/>
          </a:p>
        </p:txBody>
      </p:sp>
      <p:sp>
        <p:nvSpPr>
          <p:cNvPr id="13" name="Object 12"/>
          <p:cNvSpPr txBox="1"/>
          <p:nvPr/>
        </p:nvSpPr>
        <p:spPr>
          <a:xfrm>
            <a:off x="3848938" y="3618795"/>
            <a:ext cx="1492163" cy="183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公司运营/产品运营</a:t>
            </a:r>
            <a:endParaRPr lang="en-US" dirty="0"/>
          </a:p>
        </p:txBody>
      </p:sp>
      <p:sp>
        <p:nvSpPr>
          <p:cNvPr id="14" name="Object 13"/>
          <p:cNvSpPr txBox="1"/>
          <p:nvPr/>
        </p:nvSpPr>
        <p:spPr>
          <a:xfrm>
            <a:off x="6560175" y="3621574"/>
            <a:ext cx="1418394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市场扩张/业务发展</a:t>
            </a:r>
            <a:endParaRPr lang="en-US" dirty="0"/>
          </a:p>
        </p:txBody>
      </p:sp>
      <p:sp>
        <p:nvSpPr>
          <p:cNvPr id="15" name="Object 14"/>
          <p:cNvSpPr txBox="1"/>
          <p:nvPr/>
        </p:nvSpPr>
        <p:spPr>
          <a:xfrm>
            <a:off x="965035" y="3966009"/>
            <a:ext cx="1770547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何梓铭毕业于伦敦大学学院，数学学士和金融风险管理硕士。曾在金融行业里工作，如风险投资机构，拥有相关的商务拓展经验和市场营销技巧，号召力强。</a:t>
            </a:r>
            <a:endParaRPr lang="en-US" dirty="0"/>
          </a:p>
        </p:txBody>
      </p:sp>
      <p:sp>
        <p:nvSpPr>
          <p:cNvPr id="16" name="Object 15"/>
          <p:cNvSpPr txBox="1"/>
          <p:nvPr/>
        </p:nvSpPr>
        <p:spPr>
          <a:xfrm>
            <a:off x="3733438" y="3966009"/>
            <a:ext cx="1857957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陈炜燐毕业于南安普顿大学经济系。曾于香港律师事务所工作，具备公司行政和客户对接等相关经验。具有敏锐的商业嗅觉，对细节追求完美，明白用户所想。</a:t>
            </a:r>
            <a:endParaRPr lang="en-US" dirty="0"/>
          </a:p>
        </p:txBody>
      </p:sp>
      <p:sp>
        <p:nvSpPr>
          <p:cNvPr id="17" name="Object 16"/>
          <p:cNvSpPr txBox="1"/>
          <p:nvPr/>
        </p:nvSpPr>
        <p:spPr>
          <a:xfrm>
            <a:off x="6381226" y="3966009"/>
            <a:ext cx="1747663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罗姿毕业于华威大学，创新创业与企业管理硕士，赛安Xsin项目创始人。从事于化妆品行业，索然生物科技外贸负责人，负责韩国，法国，英国等化妆品上下游合作。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3" y="422224"/>
            <a:ext cx="2967813" cy="104542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41" y="1292014"/>
            <a:ext cx="1753496" cy="267372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87" y="1292014"/>
            <a:ext cx="1802316" cy="2665651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345" y="1292014"/>
            <a:ext cx="1728547" cy="266843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5122" y="1285914"/>
            <a:ext cx="1840367" cy="2689611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446" y="3758165"/>
            <a:ext cx="2184084" cy="19439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441" y="3758165"/>
            <a:ext cx="2271494" cy="1914765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371" y="3758165"/>
            <a:ext cx="2161200" cy="1864061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5122" y="3759242"/>
            <a:ext cx="1842700" cy="1903368"/>
          </a:xfrm>
          <a:prstGeom prst="rect">
            <a:avLst/>
          </a:prstGeom>
        </p:spPr>
      </p:pic>
      <p:sp>
        <p:nvSpPr>
          <p:cNvPr id="13" name="Object 12"/>
          <p:cNvSpPr txBox="1"/>
          <p:nvPr/>
        </p:nvSpPr>
        <p:spPr>
          <a:xfrm>
            <a:off x="574472" y="628990"/>
            <a:ext cx="2554276" cy="396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团队介绍(技术)</a:t>
            </a:r>
            <a:endParaRPr lang="en-US" dirty="0"/>
          </a:p>
        </p:txBody>
      </p:sp>
      <p:sp>
        <p:nvSpPr>
          <p:cNvPr id="14" name="Object 13"/>
          <p:cNvSpPr txBox="1"/>
          <p:nvPr/>
        </p:nvSpPr>
        <p:spPr>
          <a:xfrm>
            <a:off x="806817" y="3626871"/>
            <a:ext cx="1443343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技术开发/团队管理</a:t>
            </a:r>
            <a:endParaRPr lang="en-US" dirty="0"/>
          </a:p>
        </p:txBody>
      </p:sp>
      <p:sp>
        <p:nvSpPr>
          <p:cNvPr id="15" name="Object 14"/>
          <p:cNvSpPr txBox="1"/>
          <p:nvPr/>
        </p:nvSpPr>
        <p:spPr>
          <a:xfrm>
            <a:off x="2944863" y="3618795"/>
            <a:ext cx="1492163" cy="183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技术顾问--Dr Mak</a:t>
            </a:r>
            <a:endParaRPr lang="en-US" dirty="0"/>
          </a:p>
        </p:txBody>
      </p:sp>
      <p:sp>
        <p:nvSpPr>
          <p:cNvPr id="16" name="Object 15"/>
          <p:cNvSpPr txBox="1"/>
          <p:nvPr/>
        </p:nvSpPr>
        <p:spPr>
          <a:xfrm>
            <a:off x="5141422" y="3621574"/>
            <a:ext cx="1418394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前端开发/产品设计</a:t>
            </a:r>
            <a:endParaRPr lang="en-US" dirty="0"/>
          </a:p>
        </p:txBody>
      </p:sp>
      <p:sp>
        <p:nvSpPr>
          <p:cNvPr id="17" name="Object 16"/>
          <p:cNvSpPr txBox="1"/>
          <p:nvPr/>
        </p:nvSpPr>
        <p:spPr>
          <a:xfrm>
            <a:off x="7300198" y="3636654"/>
            <a:ext cx="1530214" cy="183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后端开发/产品测试</a:t>
            </a:r>
            <a:endParaRPr lang="en-US" dirty="0"/>
          </a:p>
        </p:txBody>
      </p:sp>
      <p:sp>
        <p:nvSpPr>
          <p:cNvPr id="18" name="Object 17"/>
          <p:cNvSpPr txBox="1"/>
          <p:nvPr/>
        </p:nvSpPr>
        <p:spPr>
          <a:xfrm>
            <a:off x="643215" y="3964932"/>
            <a:ext cx="1770547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张钰仁就职于彭博软件工程师。伦敦大学学院的计算统计和机器学习硕士，剑桥大学自然科学学士。曾于Metaswitch Networks和彭博社从事软件工程实习。</a:t>
            </a:r>
            <a:endParaRPr lang="en-US" dirty="0"/>
          </a:p>
        </p:txBody>
      </p:sp>
      <p:sp>
        <p:nvSpPr>
          <p:cNvPr id="19" name="Object 18"/>
          <p:cNvSpPr txBox="1"/>
          <p:nvPr/>
        </p:nvSpPr>
        <p:spPr>
          <a:xfrm>
            <a:off x="2827210" y="3964932"/>
            <a:ext cx="1857957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Dr Terrence Mak在帝国理工学院的电子电气工程专业获得博士学位，目前在南安普顿大学的电子和计算机科学部门任职副教授。具有丰富的带领团队创业经验。</a:t>
            </a:r>
            <a:endParaRPr lang="en-US" dirty="0"/>
          </a:p>
        </p:txBody>
      </p:sp>
      <p:sp>
        <p:nvSpPr>
          <p:cNvPr id="20" name="Object 19"/>
          <p:cNvSpPr txBox="1"/>
          <p:nvPr/>
        </p:nvSpPr>
        <p:spPr>
          <a:xfrm>
            <a:off x="5051140" y="3964932"/>
            <a:ext cx="1747662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蒋家康就读于伦敦大学学院软件系统工程硕士。本科英国诺丁汉大学计算机专业。参与过英国Games Workshop公司有关Web开发并熟练掌握Bootstrap，ReactJS等前端科技。</a:t>
            </a:r>
            <a:endParaRPr lang="en-US" dirty="0"/>
          </a:p>
        </p:txBody>
      </p:sp>
      <p:sp>
        <p:nvSpPr>
          <p:cNvPr id="21" name="Object 20"/>
          <p:cNvSpPr txBox="1"/>
          <p:nvPr/>
        </p:nvSpPr>
        <p:spPr>
          <a:xfrm>
            <a:off x="7351891" y="3966009"/>
            <a:ext cx="1429163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王宇桐就读于伦敦大学学院软件工程硕士。诺丁汉大学计算机科学与人工智能学士。曾与诺丁汉Atos公司合作开发Bid Library System项目。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3" y="772585"/>
            <a:ext cx="2927698" cy="80903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78" y="1898507"/>
            <a:ext cx="4881321" cy="346534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974" y="1898507"/>
            <a:ext cx="4402091" cy="3465076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574472" y="979352"/>
            <a:ext cx="2514160" cy="396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财务预测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18" y="703659"/>
            <a:ext cx="2967005" cy="100072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24" y="2334834"/>
            <a:ext cx="1751431" cy="1356743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824" y="1354031"/>
            <a:ext cx="2297430" cy="256163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918" y="1898318"/>
            <a:ext cx="1871688" cy="1918365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85595"/>
            <a:ext cx="9144000" cy="1129405"/>
          </a:xfrm>
          <a:prstGeom prst="rect">
            <a:avLst/>
          </a:prstGeom>
        </p:spPr>
      </p:pic>
      <p:sp>
        <p:nvSpPr>
          <p:cNvPr id="9" name="Object 8"/>
          <p:cNvSpPr txBox="1"/>
          <p:nvPr/>
        </p:nvSpPr>
        <p:spPr>
          <a:xfrm>
            <a:off x="579587" y="910426"/>
            <a:ext cx="2553468" cy="396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111111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融资计划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1360893" y="2541601"/>
            <a:ext cx="1337894" cy="4939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首轮融资目标出让20%股权</a:t>
            </a:r>
            <a:endParaRPr lang="en-US" dirty="0"/>
          </a:p>
        </p:txBody>
      </p:sp>
      <p:sp>
        <p:nvSpPr>
          <p:cNvPr id="11" name="Object 10"/>
          <p:cNvSpPr txBox="1"/>
          <p:nvPr/>
        </p:nvSpPr>
        <p:spPr>
          <a:xfrm>
            <a:off x="3546592" y="3461917"/>
            <a:ext cx="1883892" cy="246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6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天使轮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6618687" y="3242325"/>
            <a:ext cx="1458150" cy="367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主要用作市场及人员开销。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799" y="2334834"/>
            <a:ext cx="3275812" cy="1044885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3170568" y="2541601"/>
            <a:ext cx="2862275" cy="63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41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谢谢观看！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34" y="738121"/>
            <a:ext cx="2933621" cy="104533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76" y="1938438"/>
            <a:ext cx="2297430" cy="292922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285" y="1995874"/>
            <a:ext cx="2297430" cy="28717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305" y="1995874"/>
            <a:ext cx="2297430" cy="2871788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591703" y="944889"/>
            <a:ext cx="2520083" cy="396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市场痛点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1153945" y="4293304"/>
            <a:ext cx="1883892" cy="3675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英国商家宣传方式和中国留学生接触广告方式不同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3630054" y="4293304"/>
            <a:ext cx="1883893" cy="3675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传统的在英中国留学生购物攻略平台宣传方式过时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6113073" y="4293304"/>
            <a:ext cx="1883893" cy="3675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只有英国国际大品牌才有机会接触到中国留学生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29" y="755351"/>
            <a:ext cx="2964313" cy="833627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0" y="1690298"/>
            <a:ext cx="2286212" cy="2957313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285" y="1588978"/>
            <a:ext cx="2297430" cy="315896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932" y="1589067"/>
            <a:ext cx="2297430" cy="315896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39" y="1275504"/>
            <a:ext cx="3015377" cy="72710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3351" y="2643372"/>
            <a:ext cx="1016613" cy="120507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4818" y="2643372"/>
            <a:ext cx="1146651" cy="132290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131956"/>
            <a:ext cx="9144000" cy="583044"/>
          </a:xfrm>
          <a:prstGeom prst="rect">
            <a:avLst/>
          </a:prstGeom>
        </p:spPr>
      </p:pic>
      <p:sp>
        <p:nvSpPr>
          <p:cNvPr id="11" name="Object 10"/>
          <p:cNvSpPr txBox="1"/>
          <p:nvPr/>
        </p:nvSpPr>
        <p:spPr>
          <a:xfrm>
            <a:off x="551498" y="962121"/>
            <a:ext cx="2550775" cy="396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解决方案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890368" y="4257047"/>
            <a:ext cx="1872675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以平台服务吸引中国留学生</a:t>
            </a:r>
            <a:endParaRPr lang="en-US" dirty="0"/>
          </a:p>
        </p:txBody>
      </p:sp>
      <p:sp>
        <p:nvSpPr>
          <p:cNvPr id="13" name="Object 12"/>
          <p:cNvSpPr txBox="1"/>
          <p:nvPr/>
        </p:nvSpPr>
        <p:spPr>
          <a:xfrm>
            <a:off x="3630054" y="4357381"/>
            <a:ext cx="1883893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以内容留住中国留学生</a:t>
            </a:r>
            <a:endParaRPr lang="en-US" dirty="0"/>
          </a:p>
        </p:txBody>
      </p:sp>
      <p:sp>
        <p:nvSpPr>
          <p:cNvPr id="14" name="Object 13"/>
          <p:cNvSpPr txBox="1"/>
          <p:nvPr/>
        </p:nvSpPr>
        <p:spPr>
          <a:xfrm>
            <a:off x="6344701" y="4357470"/>
            <a:ext cx="1883893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广告接触中国留学生</a:t>
            </a:r>
            <a:endParaRPr lang="en-US" dirty="0"/>
          </a:p>
        </p:txBody>
      </p:sp>
      <p:sp>
        <p:nvSpPr>
          <p:cNvPr id="15" name="Object 14"/>
          <p:cNvSpPr txBox="1"/>
          <p:nvPr/>
        </p:nvSpPr>
        <p:spPr>
          <a:xfrm>
            <a:off x="551408" y="1482272"/>
            <a:ext cx="2601839" cy="2469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基于手机的微信小程序和App</a:t>
            </a:r>
            <a:endParaRPr lang="en-US" dirty="0"/>
          </a:p>
        </p:txBody>
      </p:sp>
      <p:sp>
        <p:nvSpPr>
          <p:cNvPr id="16" name="Object 15"/>
          <p:cNvSpPr txBox="1"/>
          <p:nvPr/>
        </p:nvSpPr>
        <p:spPr>
          <a:xfrm>
            <a:off x="183909" y="5338724"/>
            <a:ext cx="8776182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先从女性用品入手(如：美妆，护肤，女装)-&gt;其它商品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2" y="766838"/>
            <a:ext cx="2992223" cy="83551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50" y="1877862"/>
            <a:ext cx="6587611" cy="3291696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557241" y="973608"/>
            <a:ext cx="2578686" cy="396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dirty="0">
                <a:solidFill>
                  <a:srgbClr val="111111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核心功能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34" y="761094"/>
            <a:ext cx="3237761" cy="8102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13" y="2283142"/>
            <a:ext cx="2297430" cy="229743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926" y="2283142"/>
            <a:ext cx="2297430" cy="229743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201" y="2283142"/>
            <a:ext cx="2297430" cy="2297430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591703" y="967864"/>
            <a:ext cx="2824223" cy="396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其他功能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798381" y="4190010"/>
            <a:ext cx="1883893" cy="183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二手交易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3622695" y="4190010"/>
            <a:ext cx="1883893" cy="183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活动（电子票）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6554969" y="4190010"/>
            <a:ext cx="1883893" cy="183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潮牌、奢侈品交易和鉴定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28" y="2455449"/>
            <a:ext cx="1806354" cy="807422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3859797" y="2662219"/>
            <a:ext cx="1392817" cy="396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产品介绍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2" y="523274"/>
            <a:ext cx="2763467" cy="4678233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811" y="523366"/>
            <a:ext cx="2742378" cy="4668089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945" y="523185"/>
            <a:ext cx="2748390" cy="4715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2" y="772583"/>
            <a:ext cx="3000569" cy="81370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1" y="1586286"/>
            <a:ext cx="5622960" cy="292419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740" y="1935208"/>
            <a:ext cx="3158966" cy="27331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31958"/>
            <a:ext cx="9144000" cy="583042"/>
          </a:xfrm>
          <a:prstGeom prst="rect">
            <a:avLst/>
          </a:prstGeom>
        </p:spPr>
      </p:pic>
      <p:sp>
        <p:nvSpPr>
          <p:cNvPr id="8" name="Object 7"/>
          <p:cNvSpPr txBox="1"/>
          <p:nvPr/>
        </p:nvSpPr>
        <p:spPr>
          <a:xfrm>
            <a:off x="557241" y="979352"/>
            <a:ext cx="2587032" cy="396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市场分析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6016509" y="2141975"/>
            <a:ext cx="2745429" cy="1728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根据中国驻英大使馆统计，2019年中国在英留学生人数为20万人，和2018年相比同比增长30%。根据目前的PSW签证的政策，中国一带一路策略和中英长远的关系，预测未来留学生人数会持续爆发性增长。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183909" y="5338725"/>
            <a:ext cx="8776182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i="1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来源: </a:t>
            </a:r>
            <a:r>
              <a:rPr lang="en-US" sz="1200" u="sng" dirty="0">
                <a:solidFill>
                  <a:srgbClr val="FFFFFF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  <a:hlinkClick r:id="rId8"/>
              </a:rPr>
              <a:t>https://www.ukcisa.org.uk/Research--Policy/Statistics/International-student-statistics-UK-higher-education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3" y="709402"/>
            <a:ext cx="2981005" cy="81101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342" y="1593916"/>
            <a:ext cx="2004597" cy="298746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502" y="1716236"/>
            <a:ext cx="2141905" cy="304884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981" y="0"/>
            <a:ext cx="2303019" cy="57150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31854"/>
            <a:ext cx="9144000" cy="883146"/>
          </a:xfrm>
          <a:prstGeom prst="rect">
            <a:avLst/>
          </a:prstGeom>
        </p:spPr>
      </p:pic>
      <p:sp>
        <p:nvSpPr>
          <p:cNvPr id="8" name="Object 7"/>
          <p:cNvSpPr txBox="1"/>
          <p:nvPr/>
        </p:nvSpPr>
        <p:spPr>
          <a:xfrm>
            <a:off x="574472" y="916169"/>
            <a:ext cx="2567468" cy="396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dirty="0">
                <a:solidFill>
                  <a:srgbClr val="111111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市场验证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1344111" y="3639434"/>
            <a:ext cx="1591060" cy="73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传统服务中国留学生的购物攻略平台，英国红领巾有80,000+的用户在使用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4166270" y="3639344"/>
            <a:ext cx="1728367" cy="9189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创始于英国的服务中国人的外卖平台，服务全世界30多城市，日覆盖100,000+用户，18年营收60万镑</a:t>
            </a:r>
            <a:endParaRPr lang="en-US" dirty="0"/>
          </a:p>
        </p:txBody>
      </p:sp>
      <p:sp>
        <p:nvSpPr>
          <p:cNvPr id="11" name="Object 10"/>
          <p:cNvSpPr txBox="1"/>
          <p:nvPr/>
        </p:nvSpPr>
        <p:spPr>
          <a:xfrm>
            <a:off x="183909" y="5038621"/>
            <a:ext cx="8776182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i="1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</a:rPr>
              <a:t>来源:红领巾微信，微博和app使用人次。熊猫外卖官网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183909" y="5338725"/>
            <a:ext cx="8776182" cy="183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u="sng" dirty="0">
                <a:solidFill>
                  <a:srgbClr val="111111"/>
                </a:solidFill>
                <a:latin typeface="futura-pt" pitchFamily="34" charset="0"/>
                <a:ea typeface="futura-pt" pitchFamily="34" charset="-122"/>
                <a:cs typeface="futura-pt" pitchFamily="34" charset="-120"/>
                <a:hlinkClick r:id="rId9"/>
              </a:rPr>
              <a:t>https://beta.companieshouse.gov.uk/company/10175799/filing-history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Macintosh PowerPoint</Application>
  <PresentationFormat>On-screen Show (16:10)</PresentationFormat>
  <Paragraphs>102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brandon-grotesque</vt:lpstr>
      <vt:lpstr>futura-pt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He, Ziming</cp:lastModifiedBy>
  <cp:revision>3</cp:revision>
  <dcterms:created xsi:type="dcterms:W3CDTF">2019-11-16T18:42:52Z</dcterms:created>
  <dcterms:modified xsi:type="dcterms:W3CDTF">2019-11-16T18:45:15Z</dcterms:modified>
</cp:coreProperties>
</file>